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8" r:id="rId4"/>
    <p:sldId id="269" r:id="rId5"/>
    <p:sldId id="270" r:id="rId6"/>
    <p:sldId id="263" r:id="rId7"/>
    <p:sldId id="259" r:id="rId8"/>
    <p:sldId id="260" r:id="rId9"/>
    <p:sldId id="266" r:id="rId10"/>
    <p:sldId id="261" r:id="rId11"/>
    <p:sldId id="262" r:id="rId12"/>
    <p:sldId id="267" r:id="rId13"/>
    <p:sldId id="265" r:id="rId14"/>
    <p:sldId id="264" r:id="rId15"/>
    <p:sldId id="27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BB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289" autoAdjust="0"/>
  </p:normalViewPr>
  <p:slideViewPr>
    <p:cSldViewPr snapToGrid="0" snapToObjects="1">
      <p:cViewPr>
        <p:scale>
          <a:sx n="95" d="100"/>
          <a:sy n="95" d="100"/>
        </p:scale>
        <p:origin x="-648" y="-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A04F8-C9B2-694D-9F8B-DAF232053E8D}" type="datetimeFigureOut">
              <a:rPr lang="en-US" smtClean="0"/>
              <a:t>3/16/16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45A11-70EC-1B43-A7AA-66A19EB61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57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45A11-70EC-1B43-A7AA-66A19EB616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8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4F1B4-06C4-C346-A328-2FE0D3080699}" type="datetimeFigureOut">
              <a:rPr lang="en-US" smtClean="0"/>
              <a:t>3/16/16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295FA-11F3-A042-B04C-1D442F8E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23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4F1B4-06C4-C346-A328-2FE0D3080699}" type="datetimeFigureOut">
              <a:rPr lang="en-US" smtClean="0"/>
              <a:t>3/16/16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295FA-11F3-A042-B04C-1D442F8E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17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4F1B4-06C4-C346-A328-2FE0D3080699}" type="datetimeFigureOut">
              <a:rPr lang="en-US" smtClean="0"/>
              <a:t>3/16/16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295FA-11F3-A042-B04C-1D442F8E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30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4F1B4-06C4-C346-A328-2FE0D3080699}" type="datetimeFigureOut">
              <a:rPr lang="en-US" smtClean="0"/>
              <a:t>3/16/16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295FA-11F3-A042-B04C-1D442F8E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9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4F1B4-06C4-C346-A328-2FE0D3080699}" type="datetimeFigureOut">
              <a:rPr lang="en-US" smtClean="0"/>
              <a:t>3/16/16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295FA-11F3-A042-B04C-1D442F8E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01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4F1B4-06C4-C346-A328-2FE0D3080699}" type="datetimeFigureOut">
              <a:rPr lang="en-US" smtClean="0"/>
              <a:t>3/16/16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295FA-11F3-A042-B04C-1D442F8E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4F1B4-06C4-C346-A328-2FE0D3080699}" type="datetimeFigureOut">
              <a:rPr lang="en-US" smtClean="0"/>
              <a:t>3/16/16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295FA-11F3-A042-B04C-1D442F8E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6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4F1B4-06C4-C346-A328-2FE0D3080699}" type="datetimeFigureOut">
              <a:rPr lang="en-US" smtClean="0"/>
              <a:t>3/16/16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295FA-11F3-A042-B04C-1D442F8E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0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4F1B4-06C4-C346-A328-2FE0D3080699}" type="datetimeFigureOut">
              <a:rPr lang="en-US" smtClean="0"/>
              <a:t>3/16/16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295FA-11F3-A042-B04C-1D442F8E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5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4F1B4-06C4-C346-A328-2FE0D3080699}" type="datetimeFigureOut">
              <a:rPr lang="en-US" smtClean="0"/>
              <a:t>3/16/16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295FA-11F3-A042-B04C-1D442F8E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80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4F1B4-06C4-C346-A328-2FE0D3080699}" type="datetimeFigureOut">
              <a:rPr lang="en-US" smtClean="0"/>
              <a:t>3/16/16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295FA-11F3-A042-B04C-1D442F8E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56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4F1B4-06C4-C346-A328-2FE0D3080699}" type="datetimeFigureOut">
              <a:rPr lang="en-US" smtClean="0"/>
              <a:t>3/16/16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295FA-11F3-A042-B04C-1D442F8E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74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Relationship Id="rId3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cs.anl.gov/~trimble/nodi/C1KU8ACXX.mp4" TargetMode="External"/><Relationship Id="rId4" Type="http://schemas.openxmlformats.org/officeDocument/2006/relationships/hyperlink" Target="http://www.mcs.anl.gov/~trimble/nodi/130626_SN1035_0154_AC26L9ACXX-movie-lg.mp4" TargetMode="External"/><Relationship Id="rId5" Type="http://schemas.openxmlformats.org/officeDocument/2006/relationships/hyperlink" Target="http://www.mcs.anl.gov/~trimble/nodi/sarah/Flowcellvideos.html" TargetMode="External"/><Relationship Id="rId6" Type="http://schemas.openxmlformats.org/officeDocument/2006/relationships/hyperlink" Target="https://github.com/wltrimbl/thumbnailpolish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cs.anl.gov/~trimble/nodi/hiseq-example.mp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wltrimbl/thumbnailpolis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9198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High throughput NGS sequence data </a:t>
            </a:r>
            <a:br>
              <a:rPr lang="en-US" dirty="0" smtClean="0"/>
            </a:br>
            <a:r>
              <a:rPr lang="en-US" dirty="0" smtClean="0"/>
              <a:t>in-vitro, in color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96411"/>
            <a:ext cx="6400800" cy="1752600"/>
          </a:xfrm>
        </p:spPr>
        <p:txBody>
          <a:bodyPr/>
          <a:lstStyle/>
          <a:p>
            <a:r>
              <a:rPr lang="en-US" dirty="0" smtClean="0"/>
              <a:t>Will Trimble</a:t>
            </a:r>
          </a:p>
          <a:p>
            <a:r>
              <a:rPr lang="en-US" dirty="0" smtClean="0"/>
              <a:t>Argonne National Laboratory</a:t>
            </a:r>
          </a:p>
          <a:p>
            <a:r>
              <a:rPr lang="en-US" dirty="0" smtClean="0"/>
              <a:t>Oct 8, 2013</a:t>
            </a:r>
          </a:p>
        </p:txBody>
      </p:sp>
      <p:pic>
        <p:nvPicPr>
          <p:cNvPr id="4" name="Picture 3" descr="b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631" y="5380578"/>
            <a:ext cx="2009727" cy="70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60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 spots</a:t>
            </a:r>
            <a:endParaRPr lang="en-US" dirty="0"/>
          </a:p>
        </p:txBody>
      </p:sp>
      <p:pic>
        <p:nvPicPr>
          <p:cNvPr id="4" name="Picture 3" descr="Lane1-af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3460"/>
            <a:ext cx="9144000" cy="686515"/>
          </a:xfrm>
          <a:prstGeom prst="rect">
            <a:avLst/>
          </a:prstGeom>
        </p:spPr>
      </p:pic>
      <p:pic>
        <p:nvPicPr>
          <p:cNvPr id="5" name="Picture 4" descr="Lane1-ind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720"/>
            <a:ext cx="9144000" cy="687232"/>
          </a:xfrm>
          <a:prstGeom prst="rect">
            <a:avLst/>
          </a:prstGeom>
        </p:spPr>
      </p:pic>
      <p:pic>
        <p:nvPicPr>
          <p:cNvPr id="6" name="Picture 5" descr="Lane1-befo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3647"/>
            <a:ext cx="9144000" cy="6875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66050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End of R1: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34626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Middle of index read: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520634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Beginning of R2: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547304" y="1660508"/>
            <a:ext cx="321080" cy="4309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182968" y="5360180"/>
            <a:ext cx="0" cy="4309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978366" y="1258873"/>
            <a:ext cx="2071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Persistent soft spot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498100" y="3178407"/>
            <a:ext cx="2071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Transient bubbles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357937" y="4837011"/>
            <a:ext cx="38657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New soft spot following R2 priming</a:t>
            </a:r>
          </a:p>
          <a:p>
            <a:r>
              <a:rPr lang="en-US" dirty="0" smtClean="0"/>
              <a:t>persists for all of R2.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223692" y="2760519"/>
            <a:ext cx="274408" cy="4178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785843" y="3462624"/>
            <a:ext cx="1712257" cy="809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625462" y="1660508"/>
            <a:ext cx="242922" cy="2310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87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Dark bubbles</a:t>
            </a:r>
            <a:endParaRPr lang="en-US" dirty="0"/>
          </a:p>
        </p:txBody>
      </p:sp>
      <p:pic>
        <p:nvPicPr>
          <p:cNvPr id="9" name="Picture 8" descr="Bubb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72" y="1258934"/>
            <a:ext cx="6870700" cy="1892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6858" y="3653688"/>
            <a:ext cx="8457551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Many </a:t>
            </a:r>
            <a:r>
              <a:rPr lang="en-US" dirty="0" err="1" smtClean="0"/>
              <a:t>flowcell</a:t>
            </a:r>
            <a:r>
              <a:rPr lang="en-US" dirty="0" smtClean="0"/>
              <a:t> images have black circles.  These look like flattened-out air bubbles.</a:t>
            </a:r>
          </a:p>
          <a:p>
            <a:r>
              <a:rPr lang="en-US" dirty="0" smtClean="0"/>
              <a:t>These bubbles give rise to “N” </a:t>
            </a:r>
            <a:r>
              <a:rPr lang="en-US" dirty="0" err="1" smtClean="0"/>
              <a:t>basecalls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These bubbles do not, however, keep the reagents from the clusters.  These are bubbles </a:t>
            </a:r>
          </a:p>
          <a:p>
            <a:r>
              <a:rPr lang="en-US" dirty="0" smtClean="0"/>
              <a:t>that were present when the camera was digitizing the images of the </a:t>
            </a:r>
            <a:r>
              <a:rPr lang="en-US" dirty="0" err="1" smtClean="0"/>
              <a:t>flowcell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chemistry happens when the camera is parked.  The bubbles that could impede </a:t>
            </a:r>
          </a:p>
          <a:p>
            <a:r>
              <a:rPr lang="en-US" dirty="0" smtClean="0"/>
              <a:t>the sequencing-by-synthesis reagents are flushed away before the camera arrives.</a:t>
            </a:r>
          </a:p>
          <a:p>
            <a:endParaRPr lang="en-US" dirty="0" smtClean="0"/>
          </a:p>
          <a:p>
            <a:r>
              <a:rPr lang="en-US" dirty="0" smtClean="0"/>
              <a:t>Inference:  The clusters are there, and have the appropriate dyes, but they can’t be</a:t>
            </a:r>
          </a:p>
          <a:p>
            <a:r>
              <a:rPr lang="en-US" dirty="0" smtClean="0"/>
              <a:t>photographed because of the bubbles in the imaging buffer.  Consequently knowing the</a:t>
            </a:r>
          </a:p>
          <a:p>
            <a:r>
              <a:rPr lang="en-US" dirty="0" smtClean="0"/>
              <a:t>positions of these bubbles doesn’t really tell you anything useful for sequence-analysis</a:t>
            </a:r>
          </a:p>
          <a:p>
            <a:r>
              <a:rPr lang="en-US" dirty="0" smtClean="0"/>
              <a:t>jujitsu that you didn’t know by taking account of the 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703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Dark bubbles</a:t>
            </a:r>
            <a:endParaRPr lang="en-US" dirty="0"/>
          </a:p>
        </p:txBody>
      </p:sp>
      <p:pic>
        <p:nvPicPr>
          <p:cNvPr id="9" name="Picture 8" descr="Bubb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72" y="1258934"/>
            <a:ext cx="6870700" cy="1892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6858" y="3653688"/>
            <a:ext cx="7425605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How much do these bubbles hurt me?</a:t>
            </a:r>
          </a:p>
          <a:p>
            <a:endParaRPr lang="en-US" dirty="0" smtClean="0"/>
          </a:p>
          <a:p>
            <a:r>
              <a:rPr lang="en-US" dirty="0" smtClean="0"/>
              <a:t>This bubble is about as large as a tile, so it causes 2% of the clusters on this </a:t>
            </a:r>
          </a:p>
          <a:p>
            <a:r>
              <a:rPr lang="en-US" dirty="0" smtClean="0"/>
              <a:t>lane to have an “N” </a:t>
            </a:r>
            <a:r>
              <a:rPr lang="en-US" dirty="0" err="1" smtClean="0"/>
              <a:t>basecall</a:t>
            </a:r>
            <a:r>
              <a:rPr lang="en-US" dirty="0" smtClean="0"/>
              <a:t> on this cycle.</a:t>
            </a:r>
          </a:p>
          <a:p>
            <a:r>
              <a:rPr lang="en-US" dirty="0" smtClean="0"/>
              <a:t>There are 200 cycles for this run, so this bubble made 10</a:t>
            </a:r>
            <a:r>
              <a:rPr lang="en-US" baseline="30000" dirty="0" smtClean="0"/>
              <a:t>-4  </a:t>
            </a:r>
            <a:r>
              <a:rPr lang="en-US" dirty="0" smtClean="0"/>
              <a:t>of the </a:t>
            </a:r>
            <a:r>
              <a:rPr lang="en-US" dirty="0" err="1" smtClean="0"/>
              <a:t>basecalls</a:t>
            </a:r>
            <a:r>
              <a:rPr lang="en-US" dirty="0" smtClean="0"/>
              <a:t> on </a:t>
            </a:r>
          </a:p>
          <a:p>
            <a:r>
              <a:rPr lang="en-US" dirty="0" smtClean="0"/>
              <a:t>the lane to be N’s.</a:t>
            </a:r>
          </a:p>
          <a:p>
            <a:endParaRPr lang="en-US" dirty="0"/>
          </a:p>
          <a:p>
            <a:r>
              <a:rPr lang="en-US" dirty="0" smtClean="0"/>
              <a:t>Some tiles have higher error rates than others.  (Cox et al. </a:t>
            </a:r>
            <a:r>
              <a:rPr lang="en-US" dirty="0"/>
              <a:t>PMID </a:t>
            </a:r>
            <a:r>
              <a:rPr lang="en-US" dirty="0" smtClean="0"/>
              <a:t>20875133)</a:t>
            </a:r>
            <a:endParaRPr lang="en-US" dirty="0"/>
          </a:p>
          <a:p>
            <a:r>
              <a:rPr lang="en-US" dirty="0" smtClean="0"/>
              <a:t>This is one of the mechanisms for error-prone tiles.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27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Striped tiles</a:t>
            </a:r>
            <a:endParaRPr lang="en-US" dirty="0"/>
          </a:p>
        </p:txBody>
      </p:sp>
      <p:pic>
        <p:nvPicPr>
          <p:cNvPr id="6" name="Picture 5" descr="C56.1_s_1_2201.cro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14800" y="-2558711"/>
            <a:ext cx="914400" cy="9144000"/>
          </a:xfrm>
          <a:prstGeom prst="rect">
            <a:avLst/>
          </a:prstGeom>
        </p:spPr>
      </p:pic>
      <p:pic>
        <p:nvPicPr>
          <p:cNvPr id="7" name="Picture 6" descr="C56.1_s_1_1101.crop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14800" y="-1298298"/>
            <a:ext cx="914400" cy="9144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3842578"/>
            <a:ext cx="8499642" cy="25074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When cluster yields are very </a:t>
            </a:r>
            <a:r>
              <a:rPr lang="en-US" dirty="0" smtClean="0"/>
              <a:t>low or when bubbles are present, </a:t>
            </a:r>
            <a:r>
              <a:rPr lang="en-US" dirty="0"/>
              <a:t>stripe-shaped artifacts appear in the thumbnails.</a:t>
            </a:r>
          </a:p>
          <a:p>
            <a:r>
              <a:rPr lang="en-US" dirty="0" smtClean="0"/>
              <a:t>Probably the result of color-correction in the camera going awry.  Sometimes results in whole tiles being excluded from </a:t>
            </a:r>
            <a:r>
              <a:rPr lang="en-US" dirty="0" err="1" smtClean="0"/>
              <a:t>basecalling</a:t>
            </a:r>
            <a:r>
              <a:rPr lang="en-US" dirty="0" smtClean="0"/>
              <a:t>; this eats into yield but is otherwise not fatal.</a:t>
            </a:r>
          </a:p>
        </p:txBody>
      </p:sp>
    </p:spTree>
    <p:extLst>
      <p:ext uri="{BB962C8B-B14F-4D97-AF65-F5344CB8AC3E}">
        <p14:creationId xmlns:p14="http://schemas.microsoft.com/office/powerpoint/2010/main" val="4181761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and bottom bubbles</a:t>
            </a:r>
            <a:endParaRPr lang="en-US" dirty="0"/>
          </a:p>
        </p:txBody>
      </p:sp>
      <p:pic>
        <p:nvPicPr>
          <p:cNvPr id="4" name="Picture 3" descr="Bubblewithshadow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2" r="16926"/>
          <a:stretch/>
        </p:blipFill>
        <p:spPr>
          <a:xfrm>
            <a:off x="2098842" y="1994568"/>
            <a:ext cx="6256421" cy="187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712" y="1440183"/>
            <a:ext cx="6344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Sometimes, bubbles upset the color balance in the rest of the tile: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6712" y="4159320"/>
            <a:ext cx="7038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Other times (on the lower surface?) bubble-shaped ghosts appear bright:</a:t>
            </a:r>
          </a:p>
        </p:txBody>
      </p:sp>
      <p:pic>
        <p:nvPicPr>
          <p:cNvPr id="8" name="Picture 7" descr="Whitebubbl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142" y="4744453"/>
            <a:ext cx="4635500" cy="1714500"/>
          </a:xfrm>
          <a:prstGeom prst="rect">
            <a:avLst/>
          </a:prstGeom>
        </p:spPr>
      </p:pic>
      <p:pic>
        <p:nvPicPr>
          <p:cNvPr id="9" name="Picture 8" descr="Whitebubble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96" t="-2174" r="5696" b="2174"/>
          <a:stretch/>
        </p:blipFill>
        <p:spPr>
          <a:xfrm>
            <a:off x="-523708" y="4706353"/>
            <a:ext cx="52451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47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1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Sometimes the flow cell has a bad day.</a:t>
            </a:r>
            <a:endParaRPr lang="en-US" dirty="0"/>
          </a:p>
        </p:txBody>
      </p:sp>
      <p:pic>
        <p:nvPicPr>
          <p:cNvPr id="5" name="Picture 4" descr="Lotsofbubbl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925"/>
            <a:ext cx="9144000" cy="557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74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http://www.mcs.anl.gov/~trimble/nodi/hiseq-example.mp4</a:t>
            </a:r>
            <a:r>
              <a:rPr lang="en-US" dirty="0"/>
              <a:t>  (contains the close-up of individual spots)</a:t>
            </a:r>
            <a:br>
              <a:rPr lang="en-US" dirty="0"/>
            </a:br>
            <a:r>
              <a:rPr lang="en-US" dirty="0">
                <a:hlinkClick r:id="rId3"/>
              </a:rPr>
              <a:t>http://www.mcs.anl.gov/~trimble/nodi/C1KU8ACXX.mp4</a:t>
            </a:r>
            <a:r>
              <a:rPr lang="en-US" dirty="0"/>
              <a:t>  (entire cell)</a:t>
            </a:r>
            <a:br>
              <a:rPr lang="en-US" dirty="0"/>
            </a:br>
            <a:r>
              <a:rPr lang="en-US" dirty="0">
                <a:hlinkClick r:id="rId4"/>
              </a:rPr>
              <a:t>http://www.mcs.anl.gov/~trimble/nodi/130626_SN1035_0154_AC26L9ACXX-movie-lg.mp4</a:t>
            </a:r>
            <a:r>
              <a:rPr lang="en-US" dirty="0"/>
              <a:t>  (more cells)</a:t>
            </a:r>
            <a:br>
              <a:rPr lang="en-US" dirty="0"/>
            </a:br>
            <a:endParaRPr lang="en-US" dirty="0" smtClean="0"/>
          </a:p>
          <a:p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://www.mcs.anl.gov/~trimble/nodi/sarah/Flowcellvideos.html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The repository with the scripts to produce the movies is here:</a:t>
            </a:r>
            <a:br>
              <a:rPr lang="en-US" dirty="0"/>
            </a:br>
            <a:r>
              <a:rPr lang="en-US" dirty="0">
                <a:hlinkClick r:id="rId6"/>
              </a:rPr>
              <a:t>https://github.com/wltrimbl/thumbnailpolish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5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thumbnails?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Illumina</a:t>
            </a:r>
            <a:r>
              <a:rPr lang="en-US" dirty="0" smtClean="0"/>
              <a:t> instruments record low-resolution images of the </a:t>
            </a:r>
            <a:r>
              <a:rPr lang="en-US" dirty="0" err="1" smtClean="0"/>
              <a:t>flowcell</a:t>
            </a:r>
            <a:r>
              <a:rPr lang="en-US" dirty="0" smtClean="0"/>
              <a:t> to assist the instrument operators in </a:t>
            </a:r>
            <a:r>
              <a:rPr lang="en-US" dirty="0"/>
              <a:t>correcting </a:t>
            </a:r>
            <a:r>
              <a:rPr lang="en-US" dirty="0" smtClean="0"/>
              <a:t>problems.  These are saved </a:t>
            </a:r>
            <a:r>
              <a:rPr lang="en-US" dirty="0"/>
              <a:t>in the </a:t>
            </a:r>
            <a:r>
              <a:rPr lang="en-US" sz="2400" dirty="0" err="1" smtClean="0">
                <a:latin typeface="Courier"/>
                <a:cs typeface="Courier"/>
              </a:rPr>
              <a:t>Thumbnail_images</a:t>
            </a:r>
            <a:r>
              <a:rPr lang="en-US" dirty="0" smtClean="0"/>
              <a:t> directory.</a:t>
            </a:r>
          </a:p>
          <a:p>
            <a:r>
              <a:rPr lang="en-US" dirty="0" smtClean="0"/>
              <a:t>Scripts to generate false-color composites of entire </a:t>
            </a:r>
            <a:r>
              <a:rPr lang="en-US" dirty="0" err="1" smtClean="0"/>
              <a:t>flowcells</a:t>
            </a:r>
            <a:r>
              <a:rPr lang="en-US" dirty="0" smtClean="0"/>
              <a:t> are in </a:t>
            </a:r>
            <a:r>
              <a:rPr lang="en-US" dirty="0" smtClean="0">
                <a:hlinkClick r:id="rId2"/>
              </a:rPr>
              <a:t>http://github.com/wltrimbl/thumbnailpolish</a:t>
            </a:r>
            <a:endParaRPr lang="en-US" dirty="0" smtClean="0"/>
          </a:p>
          <a:p>
            <a:r>
              <a:rPr lang="en-US" dirty="0" smtClean="0"/>
              <a:t>Google search for “</a:t>
            </a:r>
            <a:r>
              <a:rPr lang="en-US" dirty="0" err="1" smtClean="0"/>
              <a:t>illlumina</a:t>
            </a:r>
            <a:r>
              <a:rPr lang="en-US" dirty="0" smtClean="0"/>
              <a:t> </a:t>
            </a:r>
            <a:r>
              <a:rPr lang="en-US" dirty="0" err="1" smtClean="0"/>
              <a:t>thumbnailpolish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626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compositing</a:t>
            </a:r>
            <a:endParaRPr lang="en-US" dirty="0"/>
          </a:p>
        </p:txBody>
      </p:sp>
      <p:pic>
        <p:nvPicPr>
          <p:cNvPr id="4" name="Picture 3" descr="s_1_1101_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3" y="1576595"/>
            <a:ext cx="1837131" cy="1666752"/>
          </a:xfrm>
          <a:prstGeom prst="rect">
            <a:avLst/>
          </a:prstGeom>
        </p:spPr>
      </p:pic>
      <p:pic>
        <p:nvPicPr>
          <p:cNvPr id="5" name="Picture 4" descr="s_1_1101_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83" y="1576595"/>
            <a:ext cx="1837131" cy="1666752"/>
          </a:xfrm>
          <a:prstGeom prst="rect">
            <a:avLst/>
          </a:prstGeom>
        </p:spPr>
      </p:pic>
      <p:pic>
        <p:nvPicPr>
          <p:cNvPr id="6" name="Picture 5" descr="s_1_1101_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26" y="1576595"/>
            <a:ext cx="1837131" cy="1666752"/>
          </a:xfrm>
          <a:prstGeom prst="rect">
            <a:avLst/>
          </a:prstGeom>
        </p:spPr>
      </p:pic>
      <p:pic>
        <p:nvPicPr>
          <p:cNvPr id="7" name="Picture 6" descr="s_1_1101_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669" y="1576595"/>
            <a:ext cx="1837131" cy="16667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3393881"/>
            <a:ext cx="94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A image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08653" y="3393881"/>
            <a:ext cx="94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0BB04"/>
                </a:solidFill>
              </a:rPr>
              <a:t>C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8106" y="3393881"/>
            <a:ext cx="95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G image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68551" y="3434408"/>
            <a:ext cx="94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 image</a:t>
            </a:r>
          </a:p>
        </p:txBody>
      </p:sp>
      <p:pic>
        <p:nvPicPr>
          <p:cNvPr id="12" name="Picture 11" descr="s_1_1101_color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286" y="3904890"/>
            <a:ext cx="3254983" cy="295311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6517560" y="3316821"/>
            <a:ext cx="850992" cy="4869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542804" y="3393881"/>
            <a:ext cx="902593" cy="409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650513" y="3393881"/>
            <a:ext cx="474901" cy="409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4670393" y="3393881"/>
            <a:ext cx="241392" cy="409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66253" y="6113440"/>
            <a:ext cx="1166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 </a:t>
            </a:r>
          </a:p>
          <a:p>
            <a:r>
              <a:rPr lang="en-US" dirty="0" smtClean="0"/>
              <a:t>composite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4768577"/>
            <a:ext cx="273205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(These don’t correspond</a:t>
            </a:r>
          </a:p>
          <a:p>
            <a:r>
              <a:rPr lang="en-US" dirty="0" smtClean="0"/>
              <a:t>to the actual colors of </a:t>
            </a:r>
          </a:p>
          <a:p>
            <a:r>
              <a:rPr lang="en-US" dirty="0" smtClean="0"/>
              <a:t>the four organic dyes, </a:t>
            </a:r>
          </a:p>
          <a:p>
            <a:r>
              <a:rPr lang="en-US" dirty="0" smtClean="0"/>
              <a:t>but what matters is that </a:t>
            </a:r>
          </a:p>
          <a:p>
            <a:r>
              <a:rPr lang="en-US" dirty="0" smtClean="0"/>
              <a:t>the camera can adequately</a:t>
            </a:r>
          </a:p>
          <a:p>
            <a:r>
              <a:rPr lang="en-US" dirty="0" smtClean="0"/>
              <a:t>distinguish all four.</a:t>
            </a:r>
          </a:p>
        </p:txBody>
      </p:sp>
    </p:spTree>
    <p:extLst>
      <p:ext uri="{BB962C8B-B14F-4D97-AF65-F5344CB8AC3E}">
        <p14:creationId xmlns:p14="http://schemas.microsoft.com/office/powerpoint/2010/main" val="4169132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_1_1101_colo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45" y="88987"/>
            <a:ext cx="6392233" cy="5799406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70145" y="277497"/>
            <a:ext cx="3883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04952" y="98338"/>
            <a:ext cx="11805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Text</a:t>
            </a:r>
          </a:p>
          <a:p>
            <a:r>
              <a:rPr lang="en-US" dirty="0" smtClean="0">
                <a:latin typeface="Courier"/>
                <a:cs typeface="Courier"/>
              </a:rPr>
              <a:t>C001.1 T1101</a:t>
            </a:r>
          </a:p>
          <a:p>
            <a:r>
              <a:rPr lang="en-US" dirty="0" smtClean="0">
                <a:cs typeface="Courier"/>
              </a:rPr>
              <a:t>cycle </a:t>
            </a:r>
          </a:p>
          <a:p>
            <a:r>
              <a:rPr lang="en-US" dirty="0" smtClean="0">
                <a:cs typeface="Courier"/>
              </a:rPr>
              <a:t>and </a:t>
            </a:r>
          </a:p>
          <a:p>
            <a:r>
              <a:rPr lang="en-US" dirty="0" smtClean="0">
                <a:cs typeface="Courier"/>
              </a:rPr>
              <a:t>tile number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537369" y="2580105"/>
            <a:ext cx="1283368" cy="29410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902935" y="1293497"/>
            <a:ext cx="1358891" cy="1754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Close-ups:</a:t>
            </a:r>
          </a:p>
          <a:p>
            <a:endParaRPr lang="en-US" dirty="0"/>
          </a:p>
          <a:p>
            <a:r>
              <a:rPr lang="en-US" dirty="0" smtClean="0"/>
              <a:t>Nine boxes</a:t>
            </a:r>
            <a:endParaRPr lang="en-US" dirty="0"/>
          </a:p>
          <a:p>
            <a:r>
              <a:rPr lang="en-US" dirty="0" smtClean="0"/>
              <a:t>with cluster-</a:t>
            </a:r>
          </a:p>
          <a:p>
            <a:r>
              <a:rPr lang="en-US" dirty="0" smtClean="0"/>
              <a:t>resolved </a:t>
            </a:r>
          </a:p>
          <a:p>
            <a:r>
              <a:rPr lang="en-US" dirty="0" smtClean="0"/>
              <a:t>images.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107" y="3051908"/>
            <a:ext cx="11464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Wide shot</a:t>
            </a:r>
          </a:p>
          <a:p>
            <a:r>
              <a:rPr lang="en-US" dirty="0" smtClean="0"/>
              <a:t>(image of </a:t>
            </a:r>
          </a:p>
          <a:p>
            <a:r>
              <a:rPr lang="en-US" dirty="0" smtClean="0"/>
              <a:t>one tile)</a:t>
            </a:r>
          </a:p>
          <a:p>
            <a:r>
              <a:rPr lang="en-US" dirty="0" smtClean="0"/>
              <a:t>on left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177630" y="6055895"/>
            <a:ext cx="3779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Note: this is not the actual data, </a:t>
            </a:r>
          </a:p>
          <a:p>
            <a:r>
              <a:rPr lang="en-US" dirty="0" smtClean="0"/>
              <a:t>but a low-resolution visualization of it.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1898317" y="2580105"/>
            <a:ext cx="3021262" cy="29410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1537370" y="4986421"/>
            <a:ext cx="1417051" cy="78071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050717" y="2580105"/>
            <a:ext cx="4900862" cy="44650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1791368" y="4883343"/>
            <a:ext cx="3128211" cy="88379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2050717" y="4883343"/>
            <a:ext cx="4900862" cy="88379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416245" y="6055895"/>
            <a:ext cx="482072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180516" y="98338"/>
            <a:ext cx="0" cy="57900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278488" y="6055895"/>
            <a:ext cx="89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750 </a:t>
            </a:r>
            <a:r>
              <a:rPr lang="el-GR" dirty="0"/>
              <a:t>μ</a:t>
            </a:r>
            <a:r>
              <a:rPr lang="en-US" dirty="0" smtClean="0"/>
              <a:t>m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10065" y="5104413"/>
            <a:ext cx="67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4mm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5956654" y="6106695"/>
            <a:ext cx="1764632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6502008" y="6114716"/>
            <a:ext cx="78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50 </a:t>
            </a:r>
            <a:r>
              <a:rPr lang="el-GR" dirty="0"/>
              <a:t>μ</a:t>
            </a:r>
            <a:r>
              <a:rPr lang="en-US" dirty="0" smtClean="0"/>
              <a:t>m 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8061625" y="4023895"/>
            <a:ext cx="0" cy="174324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8061625" y="4617089"/>
            <a:ext cx="78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50 </a:t>
            </a:r>
            <a:r>
              <a:rPr lang="el-GR" dirty="0"/>
              <a:t>μ</a:t>
            </a:r>
            <a:r>
              <a:rPr lang="en-US" dirty="0" smtClean="0"/>
              <a:t>m </a:t>
            </a:r>
          </a:p>
        </p:txBody>
      </p:sp>
    </p:spTree>
    <p:extLst>
      <p:ext uri="{BB962C8B-B14F-4D97-AF65-F5344CB8AC3E}">
        <p14:creationId xmlns:p14="http://schemas.microsoft.com/office/powerpoint/2010/main" val="369447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0-07 at 10.57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4" y="1151761"/>
            <a:ext cx="3906711" cy="3930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3304" y="5232037"/>
            <a:ext cx="33137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Shotgun: about a quarter of the</a:t>
            </a:r>
          </a:p>
          <a:p>
            <a:r>
              <a:rPr lang="en-US" dirty="0" smtClean="0"/>
              <a:t>clusters are each of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A,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8000"/>
                </a:solidFill>
              </a:rPr>
              <a:t>C,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G,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T </a:t>
            </a:r>
          </a:p>
          <a:p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or each cycle 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Screen Shot 2013-10-07 at 11.00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67" y="1204094"/>
            <a:ext cx="3818021" cy="38779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91767" y="5269106"/>
            <a:ext cx="390142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Amplicon</a:t>
            </a:r>
            <a:r>
              <a:rPr lang="en-US" dirty="0" smtClean="0"/>
              <a:t>: because of sequence </a:t>
            </a:r>
            <a:endParaRPr lang="en-US" dirty="0"/>
          </a:p>
          <a:p>
            <a:r>
              <a:rPr lang="en-US" dirty="0" smtClean="0"/>
              <a:t>conservation, most of these spots </a:t>
            </a:r>
          </a:p>
          <a:p>
            <a:r>
              <a:rPr lang="en-US" dirty="0" smtClean="0"/>
              <a:t>are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 in this cycle.</a:t>
            </a:r>
          </a:p>
          <a:p>
            <a:r>
              <a:rPr lang="en-US" dirty="0" smtClean="0"/>
              <a:t>The clusters that are not red reflect</a:t>
            </a:r>
          </a:p>
          <a:p>
            <a:r>
              <a:rPr lang="en-US" dirty="0" smtClean="0"/>
              <a:t>10% of the sequences that are shotgun.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05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Flowcell</a:t>
            </a:r>
            <a:r>
              <a:rPr lang="en-US" dirty="0" smtClean="0"/>
              <a:t> map of one lane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495439"/>
              </p:ext>
            </p:extLst>
          </p:nvPr>
        </p:nvGraphicFramePr>
        <p:xfrm>
          <a:off x="457200" y="1446877"/>
          <a:ext cx="60960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1108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1107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1106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1105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1104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1103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1102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1101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1208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1207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1206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1205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1204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1203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1202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1201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1308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1307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1306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1305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1304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1303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1302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1301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2108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2107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2106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2105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2104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2103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2102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2101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2208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2207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2206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2205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2204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2203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2202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2201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2308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2307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2306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2305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2304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2303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2302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2301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46994" y="39437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Tiling the tiles</a:t>
            </a:r>
            <a:endParaRPr lang="en-US" dirty="0"/>
          </a:p>
        </p:txBody>
      </p:sp>
      <p:pic>
        <p:nvPicPr>
          <p:cNvPr id="7" name="Picture 6" descr="orh_186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15987" y="1658555"/>
            <a:ext cx="1172687" cy="8852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112" y="1026457"/>
            <a:ext cx="60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Tiles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0964" y="4479578"/>
            <a:ext cx="7779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Each lane has 48 or 96 “tiles” that are the units for image analysis; these have </a:t>
            </a:r>
          </a:p>
          <a:p>
            <a:r>
              <a:rPr lang="en-US" dirty="0" smtClean="0"/>
              <a:t>four-digit names.</a:t>
            </a:r>
          </a:p>
          <a:p>
            <a:r>
              <a:rPr lang="en-US" dirty="0" smtClean="0"/>
              <a:t>Stitching the images of the tiles together, we can get an image of the whole lane: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82151" y="1898259"/>
            <a:ext cx="80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(?)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0708" y="2890015"/>
            <a:ext cx="88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bottom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319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8839" y="138800"/>
            <a:ext cx="7744531" cy="2400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8839" y="378830"/>
            <a:ext cx="7744531" cy="2308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678440"/>
            <a:ext cx="7744531" cy="2400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" y="921356"/>
            <a:ext cx="7744531" cy="2308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0027" y="1209106"/>
            <a:ext cx="7744531" cy="2400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1215" y="1449136"/>
            <a:ext cx="7744531" cy="2308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0027" y="1738031"/>
            <a:ext cx="7744531" cy="2400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9576" y="1978061"/>
            <a:ext cx="7744531" cy="2308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1215" y="2302358"/>
            <a:ext cx="7744531" cy="2400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1215" y="2545274"/>
            <a:ext cx="7744531" cy="2308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9576" y="2879439"/>
            <a:ext cx="7744531" cy="2400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9576" y="3122355"/>
            <a:ext cx="7744531" cy="2308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22190" y="113975"/>
            <a:ext cx="100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Lane 1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7549088" y="-24524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1101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550727" y="474048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2301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58839" y="-14045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1108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0027" y="474048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2308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922190" y="678440"/>
            <a:ext cx="100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Lane 2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922190" y="1218303"/>
            <a:ext cx="100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Lane 3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3922190" y="1738031"/>
            <a:ext cx="100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Lane 4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3922190" y="2302358"/>
            <a:ext cx="100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Lane 5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3922190" y="2891522"/>
            <a:ext cx="100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Lane 6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440027" y="3480827"/>
            <a:ext cx="7744531" cy="2400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40027" y="3723743"/>
            <a:ext cx="7744531" cy="2308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942641" y="3492910"/>
            <a:ext cx="100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Lane 7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438388" y="4079947"/>
            <a:ext cx="7744531" cy="2400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38388" y="4322863"/>
            <a:ext cx="7744531" cy="2308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941002" y="4092030"/>
            <a:ext cx="100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Lane 8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318439" y="5162523"/>
            <a:ext cx="8568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Hiseq</a:t>
            </a:r>
            <a:r>
              <a:rPr lang="en-US" dirty="0" smtClean="0"/>
              <a:t> </a:t>
            </a:r>
            <a:r>
              <a:rPr lang="en-US" dirty="0" err="1" smtClean="0"/>
              <a:t>flowcells</a:t>
            </a:r>
            <a:r>
              <a:rPr lang="en-US" dirty="0" smtClean="0"/>
              <a:t> have eight lanes, so these can be composited together to make an image </a:t>
            </a:r>
          </a:p>
          <a:p>
            <a:r>
              <a:rPr lang="en-US" dirty="0" smtClean="0"/>
              <a:t>of an entire </a:t>
            </a:r>
            <a:r>
              <a:rPr lang="en-US" dirty="0" err="1" smtClean="0"/>
              <a:t>flowcell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Hiseq</a:t>
            </a:r>
            <a:r>
              <a:rPr lang="en-US" dirty="0" smtClean="0"/>
              <a:t> instruments can recognize about a billion spots in one data-acquisition session.</a:t>
            </a:r>
          </a:p>
        </p:txBody>
      </p:sp>
    </p:spTree>
    <p:extLst>
      <p:ext uri="{BB962C8B-B14F-4D97-AF65-F5344CB8AC3E}">
        <p14:creationId xmlns:p14="http://schemas.microsoft.com/office/powerpoint/2010/main" val="9109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10-07 at 11.30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4771"/>
            <a:ext cx="9144000" cy="45526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58" y="4770"/>
            <a:ext cx="8229600" cy="1143000"/>
          </a:xfrm>
        </p:spPr>
        <p:txBody>
          <a:bodyPr/>
          <a:lstStyle/>
          <a:p>
            <a:r>
              <a:rPr lang="en-US" dirty="0" smtClean="0"/>
              <a:t>One </a:t>
            </a:r>
            <a:r>
              <a:rPr lang="en-US" dirty="0" err="1" smtClean="0"/>
              <a:t>flowcell</a:t>
            </a:r>
            <a:r>
              <a:rPr lang="en-US" dirty="0" smtClean="0"/>
              <a:t> (8 lanes):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6358" y="5762565"/>
            <a:ext cx="258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Greener lanes are GC rich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2857" y="6342953"/>
            <a:ext cx="249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Pinker lanes are GC poor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719066" y="4745789"/>
            <a:ext cx="696317" cy="12014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</p:cNvCxnSpPr>
          <p:nvPr/>
        </p:nvCxnSpPr>
        <p:spPr>
          <a:xfrm flipV="1">
            <a:off x="2719066" y="3649579"/>
            <a:ext cx="582934" cy="2297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202947" y="4100304"/>
            <a:ext cx="1513975" cy="2242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679792" y="3054290"/>
            <a:ext cx="1919126" cy="3382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3809195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8000"/>
                </a:solidFill>
              </a:rPr>
              <a:t>C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350450" y="6342953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Dark lane has low cluster density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871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 spots</a:t>
            </a:r>
            <a:endParaRPr lang="en-US" dirty="0"/>
          </a:p>
        </p:txBody>
      </p:sp>
      <p:pic>
        <p:nvPicPr>
          <p:cNvPr id="6" name="Picture 5" descr="Lane1-befor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1" r="34221"/>
          <a:stretch/>
        </p:blipFill>
        <p:spPr>
          <a:xfrm>
            <a:off x="0" y="1873197"/>
            <a:ext cx="9049732" cy="19360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6555" y="4052181"/>
            <a:ext cx="85641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There are spots on most </a:t>
            </a:r>
            <a:r>
              <a:rPr lang="en-US" sz="2400" dirty="0" err="1" smtClean="0"/>
              <a:t>flowcells</a:t>
            </a:r>
            <a:r>
              <a:rPr lang="en-US" sz="2400" dirty="0" smtClean="0"/>
              <a:t> that are dimmer than average.</a:t>
            </a:r>
          </a:p>
          <a:p>
            <a:r>
              <a:rPr lang="en-US" sz="2400" dirty="0" smtClean="0"/>
              <a:t>Locally low cluster density or low cluster brightness.</a:t>
            </a:r>
          </a:p>
          <a:p>
            <a:r>
              <a:rPr lang="en-US" sz="2400" dirty="0" smtClean="0"/>
              <a:t>Some of these persist for the entire run -&gt; </a:t>
            </a:r>
            <a:r>
              <a:rPr lang="en-US" sz="2400" dirty="0" err="1" smtClean="0"/>
              <a:t>flowcell</a:t>
            </a:r>
            <a:r>
              <a:rPr lang="en-US" sz="2400" dirty="0" smtClean="0"/>
              <a:t> defects, bubbles in </a:t>
            </a:r>
            <a:r>
              <a:rPr lang="en-US" sz="2400" dirty="0" err="1" smtClean="0"/>
              <a:t>cbot</a:t>
            </a:r>
            <a:r>
              <a:rPr lang="en-US" sz="2400" dirty="0" smtClean="0"/>
              <a:t> reagents.</a:t>
            </a:r>
          </a:p>
          <a:p>
            <a:r>
              <a:rPr lang="en-US" sz="2400" dirty="0" smtClean="0"/>
              <a:t>Some appear or disappear at the beginning of new reads: R1, index read, R2 -&gt; bubbles in primer / polymerase buffer.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620675" y="1301217"/>
            <a:ext cx="0" cy="4418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45349" y="1312034"/>
            <a:ext cx="0" cy="4309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481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863</Words>
  <Application>Microsoft Macintosh PowerPoint</Application>
  <PresentationFormat>On-screen Show (4:3)</PresentationFormat>
  <Paragraphs>173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High throughput NGS sequence data  in-vitro, in color</vt:lpstr>
      <vt:lpstr>What are thumbnails?</vt:lpstr>
      <vt:lpstr>Color compositing</vt:lpstr>
      <vt:lpstr>PowerPoint Presentation</vt:lpstr>
      <vt:lpstr>PowerPoint Presentation</vt:lpstr>
      <vt:lpstr>Flowcell map of one lane</vt:lpstr>
      <vt:lpstr>PowerPoint Presentation</vt:lpstr>
      <vt:lpstr>One flowcell (8 lanes):</vt:lpstr>
      <vt:lpstr>Soft spots</vt:lpstr>
      <vt:lpstr>Soft spots</vt:lpstr>
      <vt:lpstr>Dark bubbles</vt:lpstr>
      <vt:lpstr>Dark bubbles</vt:lpstr>
      <vt:lpstr>Striped tiles</vt:lpstr>
      <vt:lpstr>Top and bottom bubbles</vt:lpstr>
      <vt:lpstr>Sometimes the flow cell has a bad day.</vt:lpstr>
      <vt:lpstr>Gallery</vt:lpstr>
    </vt:vector>
  </TitlesOfParts>
  <Company>Argonne National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Trimble</dc:creator>
  <cp:lastModifiedBy>William Trimble</cp:lastModifiedBy>
  <cp:revision>34</cp:revision>
  <dcterms:created xsi:type="dcterms:W3CDTF">2013-05-14T14:13:40Z</dcterms:created>
  <dcterms:modified xsi:type="dcterms:W3CDTF">2016-03-16T19:07:34Z</dcterms:modified>
</cp:coreProperties>
</file>